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424" r:id="rId3"/>
    <p:sldId id="428" r:id="rId4"/>
    <p:sldId id="432" r:id="rId5"/>
    <p:sldId id="420" r:id="rId6"/>
    <p:sldId id="425" r:id="rId7"/>
    <p:sldId id="423" r:id="rId8"/>
    <p:sldId id="264" r:id="rId9"/>
    <p:sldId id="377" r:id="rId10"/>
    <p:sldId id="417" r:id="rId11"/>
    <p:sldId id="421" r:id="rId12"/>
    <p:sldId id="426" r:id="rId13"/>
    <p:sldId id="427" r:id="rId14"/>
    <p:sldId id="422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69" d="100"/>
          <a:sy n="69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98ADF-F7BA-4EB8-8D89-DE6437C52E9C}" type="datetimeFigureOut">
              <a:rPr lang="en-AU" smtClean="0"/>
              <a:t>12/12/2019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8CC86-750D-4570-AECF-5507F408E8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261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93CA2-B381-4ED7-A5A3-067AE90170C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40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Feast of Tabernacles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13/10/19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7269-4BC6-498C-9291-C58518AC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Feasts of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95299-DA51-45FE-AF23-37B7064F1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Feast of Passover (1</a:t>
            </a:r>
            <a:r>
              <a:rPr lang="en-AU" baseline="30000" dirty="0"/>
              <a:t>st</a:t>
            </a:r>
            <a:r>
              <a:rPr lang="en-AU" dirty="0"/>
              <a:t> month)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Feast of Pentecost (3</a:t>
            </a:r>
            <a:r>
              <a:rPr lang="en-AU" baseline="30000" dirty="0"/>
              <a:t>rd</a:t>
            </a:r>
            <a:r>
              <a:rPr lang="en-AU" dirty="0"/>
              <a:t> month)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Feast of Tabernacles (7</a:t>
            </a:r>
            <a:r>
              <a:rPr lang="en-AU" baseline="30000" dirty="0"/>
              <a:t>th</a:t>
            </a:r>
            <a:r>
              <a:rPr lang="en-AU" dirty="0"/>
              <a:t> month)</a:t>
            </a:r>
          </a:p>
          <a:p>
            <a:endParaRPr lang="en-AU" dirty="0"/>
          </a:p>
          <a:p>
            <a:r>
              <a:rPr lang="en-AU" b="1" dirty="0">
                <a:solidFill>
                  <a:srgbClr val="C00000"/>
                </a:solidFill>
              </a:rPr>
              <a:t>All the feasts are fulfilled in Christ.</a:t>
            </a:r>
          </a:p>
          <a:p>
            <a:r>
              <a:rPr lang="en-AU" dirty="0"/>
              <a:t>Church has experienced Passover and Pentecost and has yet to experience Tabernacles which takes place in the </a:t>
            </a:r>
            <a:r>
              <a:rPr lang="en-AU" b="1" dirty="0"/>
              <a:t>Book of Revelation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96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D02D-F0E2-45C5-B681-FD5827E6A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Tabernacle means dwelling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EAD4E-FB5C-4247-A089-4FC2B783E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Ezekiel 37:27</a:t>
            </a:r>
          </a:p>
          <a:p>
            <a:pPr marL="0" indent="0">
              <a:buNone/>
            </a:pPr>
            <a:r>
              <a:rPr lang="en-GB" b="1" baseline="30000" dirty="0"/>
              <a:t>27 </a:t>
            </a:r>
            <a:r>
              <a:rPr lang="en-GB" dirty="0"/>
              <a:t>My tabernacle also shall be with them; indeed I will be their God, and they shall be My people.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261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B79B8-06B5-493F-991A-18DDB78A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New Jerusalem (Rev 21:1-3)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598E9-AD72-4B7B-918B-740DE82B5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7"/>
            <a:ext cx="8712968" cy="54006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b="1" dirty="0"/>
              <a:t> </a:t>
            </a:r>
            <a:r>
              <a:rPr lang="en-GB" dirty="0"/>
              <a:t>Now I saw a new heaven and a new earth, for the first heaven and the first earth had passed away. Also there was no more sea.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Then I, John, saw the holy city, New Jerusalem, coming down out of heaven from God, prepared as a bride adorned for her husband. </a:t>
            </a:r>
          </a:p>
          <a:p>
            <a:pPr marL="0" indent="0" algn="just">
              <a:buNone/>
            </a:pPr>
            <a:r>
              <a:rPr lang="en-GB" b="1" baseline="30000" dirty="0"/>
              <a:t>3 </a:t>
            </a:r>
            <a:r>
              <a:rPr lang="en-GB" dirty="0"/>
              <a:t>And I heard a loud voice from heaven saying, “Behold, the </a:t>
            </a:r>
            <a:r>
              <a:rPr lang="en-GB" b="1" dirty="0"/>
              <a:t>tabernacle of God</a:t>
            </a:r>
            <a:r>
              <a:rPr lang="en-GB" dirty="0"/>
              <a:t> </a:t>
            </a:r>
            <a:r>
              <a:rPr lang="en-GB" i="1" dirty="0"/>
              <a:t>is</a:t>
            </a:r>
            <a:r>
              <a:rPr lang="en-GB" dirty="0"/>
              <a:t> </a:t>
            </a:r>
            <a:r>
              <a:rPr lang="en-GB" b="1" dirty="0"/>
              <a:t>with men</a:t>
            </a:r>
            <a:r>
              <a:rPr lang="en-GB" dirty="0"/>
              <a:t>, and He will </a:t>
            </a:r>
            <a:r>
              <a:rPr lang="en-GB" b="1" u="sng" dirty="0"/>
              <a:t>dwell</a:t>
            </a:r>
            <a:r>
              <a:rPr lang="en-GB" u="sng" dirty="0"/>
              <a:t> </a:t>
            </a:r>
            <a:r>
              <a:rPr lang="en-GB" b="1" u="sng" dirty="0"/>
              <a:t>with</a:t>
            </a:r>
            <a:r>
              <a:rPr lang="en-GB" u="sng" dirty="0"/>
              <a:t> </a:t>
            </a:r>
            <a:r>
              <a:rPr lang="en-GB" b="1" u="sng" dirty="0"/>
              <a:t>them</a:t>
            </a:r>
            <a:r>
              <a:rPr lang="en-GB" dirty="0"/>
              <a:t>, and </a:t>
            </a:r>
            <a:r>
              <a:rPr lang="en-GB" b="1" u="sng" dirty="0"/>
              <a:t>they shall be His people</a:t>
            </a:r>
            <a:r>
              <a:rPr lang="en-GB" dirty="0"/>
              <a:t>. God Himself will be with them </a:t>
            </a:r>
            <a:r>
              <a:rPr lang="en-GB" i="1" dirty="0"/>
              <a:t>and </a:t>
            </a:r>
            <a:r>
              <a:rPr lang="en-GB" b="1" i="1" u="sng" dirty="0"/>
              <a:t>be</a:t>
            </a:r>
            <a:r>
              <a:rPr lang="en-GB" b="1" u="sng" dirty="0"/>
              <a:t> their God</a:t>
            </a:r>
            <a:r>
              <a:rPr lang="en-GB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713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B82FE22-6B1A-4AF0-9449-D89F9AFFE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147370"/>
              </p:ext>
            </p:extLst>
          </p:nvPr>
        </p:nvGraphicFramePr>
        <p:xfrm>
          <a:off x="1" y="0"/>
          <a:ext cx="9144000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623">
                  <a:extLst>
                    <a:ext uri="{9D8B030D-6E8A-4147-A177-3AD203B41FA5}">
                      <a16:colId xmlns:a16="http://schemas.microsoft.com/office/drawing/2014/main" val="227797259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3856610439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588356099"/>
                    </a:ext>
                  </a:extLst>
                </a:gridCol>
                <a:gridCol w="2370569">
                  <a:extLst>
                    <a:ext uri="{9D8B030D-6E8A-4147-A177-3AD203B41FA5}">
                      <a16:colId xmlns:a16="http://schemas.microsoft.com/office/drawing/2014/main" val="1480997009"/>
                    </a:ext>
                  </a:extLst>
                </a:gridCol>
                <a:gridCol w="3497575">
                  <a:extLst>
                    <a:ext uri="{9D8B030D-6E8A-4147-A177-3AD203B41FA5}">
                      <a16:colId xmlns:a16="http://schemas.microsoft.com/office/drawing/2014/main" val="620034369"/>
                    </a:ext>
                  </a:extLst>
                </a:gridCol>
              </a:tblGrid>
              <a:tr h="770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Civil Year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Months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Sacred Year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Gregorian Calendar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Feasts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11663218"/>
                  </a:ext>
                </a:extLst>
              </a:tr>
              <a:tr h="11661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 err="1">
                          <a:effectLst/>
                        </a:rPr>
                        <a:t>Tishrei</a:t>
                      </a:r>
                      <a:endParaRPr lang="en-A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  <a:endParaRPr lang="en-A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September-October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Rosh Hashana (New Year)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Yom Kippur (Day of Atonement)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Sukkot (Feast of Tabernacles)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854475199"/>
                  </a:ext>
                </a:extLst>
              </a:tr>
              <a:tr h="770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2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Cheshvan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8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October-November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006459247"/>
                  </a:ext>
                </a:extLst>
              </a:tr>
              <a:tr h="770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3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Kislev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9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November-December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Chanukah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151449600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4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Tevet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10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December-January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Conclusion of Chakunah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50215434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5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Shevat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11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January-February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Tu B’Shvat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590623393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Adar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12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February-March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Purim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734024318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7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</a:rPr>
                        <a:t>Nisan</a:t>
                      </a:r>
                      <a:endParaRPr lang="en-A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en-A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March-April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Passover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473178608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8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Iyar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2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April-May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Lag B’Omer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820833653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9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</a:rPr>
                        <a:t>Sivan</a:t>
                      </a:r>
                      <a:endParaRPr lang="en-A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en-A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May-June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Shavuot (Pentecost)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268057688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10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Tammuz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4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June-July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 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099682499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11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Av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5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July-August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Tisha B’Av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186065130"/>
                  </a:ext>
                </a:extLst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12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Elul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6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August-September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4460114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959EB4-2925-4A6C-815B-9470F487E97B}"/>
              </a:ext>
            </a:extLst>
          </p:cNvPr>
          <p:cNvSpPr txBox="1"/>
          <p:nvPr/>
        </p:nvSpPr>
        <p:spPr>
          <a:xfrm>
            <a:off x="2555776" y="2132856"/>
            <a:ext cx="6588223" cy="2308324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Exodus 12:1-2</a:t>
            </a:r>
          </a:p>
          <a:p>
            <a:r>
              <a:rPr lang="en-GB" sz="2400" b="1" baseline="30000" dirty="0"/>
              <a:t>1</a:t>
            </a:r>
            <a:r>
              <a:rPr lang="en-GB" sz="2400" b="1" dirty="0"/>
              <a:t> </a:t>
            </a:r>
            <a:r>
              <a:rPr lang="en-GB" sz="2400" dirty="0"/>
              <a:t>Now the </a:t>
            </a:r>
            <a:r>
              <a:rPr lang="en-GB" sz="2400" cap="small" dirty="0"/>
              <a:t>Lord</a:t>
            </a:r>
            <a:r>
              <a:rPr lang="en-GB" sz="2400" dirty="0"/>
              <a:t> spoke to Moses and Aaron in the land of Egypt, saying, </a:t>
            </a:r>
          </a:p>
          <a:p>
            <a:r>
              <a:rPr lang="en-GB" sz="2400" b="1" baseline="30000" dirty="0"/>
              <a:t>2 </a:t>
            </a:r>
            <a:r>
              <a:rPr lang="en-GB" sz="2400" dirty="0"/>
              <a:t>“</a:t>
            </a:r>
            <a:r>
              <a:rPr lang="en-GB" sz="2400" b="1" dirty="0"/>
              <a:t>This month </a:t>
            </a:r>
            <a:r>
              <a:rPr lang="en-GB" sz="2400" b="1" i="1" dirty="0"/>
              <a:t>shall be</a:t>
            </a:r>
            <a:r>
              <a:rPr lang="en-GB" sz="2400" b="1" dirty="0"/>
              <a:t> your beginning of </a:t>
            </a:r>
            <a:br>
              <a:rPr lang="en-GB" sz="2400" b="1" dirty="0"/>
            </a:br>
            <a:r>
              <a:rPr lang="en-GB" sz="2400" b="1" dirty="0"/>
              <a:t>months; it </a:t>
            </a:r>
            <a:r>
              <a:rPr lang="en-GB" sz="2400" b="1" i="1" dirty="0"/>
              <a:t>shall be</a:t>
            </a:r>
            <a:r>
              <a:rPr lang="en-GB" sz="2400" b="1" dirty="0"/>
              <a:t> the first month of the </a:t>
            </a:r>
            <a:br>
              <a:rPr lang="en-GB" sz="2400" b="1" dirty="0"/>
            </a:br>
            <a:r>
              <a:rPr lang="en-GB" sz="2400" b="1" dirty="0"/>
              <a:t>year </a:t>
            </a:r>
            <a:r>
              <a:rPr lang="en-GB" sz="2400" dirty="0"/>
              <a:t>to you. 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5C6864-17C4-4C6D-A58E-15B089C97DE7}"/>
              </a:ext>
            </a:extLst>
          </p:cNvPr>
          <p:cNvCxnSpPr/>
          <p:nvPr/>
        </p:nvCxnSpPr>
        <p:spPr>
          <a:xfrm flipH="1">
            <a:off x="3059832" y="4437112"/>
            <a:ext cx="810090" cy="32403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91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57B5-013B-466F-A8CD-84F22E38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Feast of the Seventh Month (Second Coming)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00C0C-9B29-40CB-A506-AE5CE7FD1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b="1" dirty="0"/>
              <a:t>Feast of Blowing Trumpets</a:t>
            </a:r>
            <a:br>
              <a:rPr lang="en-AU" dirty="0"/>
            </a:br>
            <a:r>
              <a:rPr lang="en-AU" dirty="0"/>
              <a:t>Gathering of the saints unto the Lord (1 </a:t>
            </a:r>
            <a:r>
              <a:rPr lang="en-AU" dirty="0" err="1"/>
              <a:t>Thess</a:t>
            </a:r>
            <a:r>
              <a:rPr lang="en-AU"/>
              <a:t> 4:16-17; 2 </a:t>
            </a:r>
            <a:r>
              <a:rPr lang="en-AU" dirty="0" err="1"/>
              <a:t>Thess</a:t>
            </a:r>
            <a:r>
              <a:rPr lang="en-AU" dirty="0"/>
              <a:t> 2:1-2)</a:t>
            </a:r>
          </a:p>
          <a:p>
            <a:r>
              <a:rPr lang="en-AU" b="1" dirty="0"/>
              <a:t>Day of Atonement</a:t>
            </a:r>
            <a:br>
              <a:rPr lang="en-AU" b="1" dirty="0"/>
            </a:br>
            <a:r>
              <a:rPr lang="en-AU" dirty="0"/>
              <a:t>The perfection of the church by the power of the Blood atonement</a:t>
            </a:r>
          </a:p>
          <a:p>
            <a:r>
              <a:rPr lang="en-AU" b="1" dirty="0"/>
              <a:t>Feast of Tabernacles (Dwelling) or Ingathering</a:t>
            </a:r>
            <a:br>
              <a:rPr lang="en-AU" b="1" dirty="0"/>
            </a:br>
            <a:r>
              <a:rPr lang="en-AU" dirty="0"/>
              <a:t>The final harvest of souls before Christ comes and the tabernacle (dwelling) of God with men at His second coming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20382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B99C0-873F-4E14-AED0-B6C26F4E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We will not miss the times of visitation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75862-D6EA-4D70-8D27-088E9B704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318051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It is an appointed time (An appointment of the Second Coming)</a:t>
            </a:r>
          </a:p>
          <a:p>
            <a:r>
              <a:rPr lang="en-AU" dirty="0"/>
              <a:t>Times of visitation (Zacharias, Mary, Shepherds, Simeon, Anna)</a:t>
            </a:r>
          </a:p>
          <a:p>
            <a:r>
              <a:rPr lang="en-AU" dirty="0"/>
              <a:t>A time of progress</a:t>
            </a:r>
          </a:p>
          <a:p>
            <a:r>
              <a:rPr lang="en-AU" dirty="0"/>
              <a:t>Passover looked forward to Tabernacles. Tabernacles consummates that which begins in Passover.</a:t>
            </a:r>
          </a:p>
          <a:p>
            <a:r>
              <a:rPr lang="en-AU" dirty="0"/>
              <a:t>A time of preparation and watchfulness. Sons of light</a:t>
            </a:r>
          </a:p>
          <a:p>
            <a:r>
              <a:rPr lang="en-AU" dirty="0"/>
              <a:t>Overcomers – Those who enter the promise land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1773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335CE-D61A-469A-9942-E63C7BF5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1:14-16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7FE0E-33E5-4FEE-8E10-7E23AD90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baseline="30000" dirty="0"/>
              <a:t>14 </a:t>
            </a:r>
            <a:r>
              <a:rPr lang="en-GB" dirty="0"/>
              <a:t>Then God said, “Let there be lights in the firmament of the heavens to divide the day from the night; and let them be for </a:t>
            </a:r>
            <a:r>
              <a:rPr lang="en-GB" b="1" dirty="0"/>
              <a:t>signs</a:t>
            </a:r>
            <a:r>
              <a:rPr lang="en-GB" dirty="0"/>
              <a:t> and </a:t>
            </a:r>
            <a:r>
              <a:rPr lang="en-GB" b="1" dirty="0"/>
              <a:t>seasons</a:t>
            </a:r>
            <a:r>
              <a:rPr lang="en-GB" dirty="0"/>
              <a:t>, and for </a:t>
            </a:r>
            <a:r>
              <a:rPr lang="en-GB" b="1" dirty="0"/>
              <a:t>days</a:t>
            </a:r>
            <a:r>
              <a:rPr lang="en-GB" dirty="0"/>
              <a:t> and </a:t>
            </a:r>
            <a:r>
              <a:rPr lang="en-GB" b="1" dirty="0"/>
              <a:t>years</a:t>
            </a:r>
            <a:r>
              <a:rPr lang="en-GB" dirty="0"/>
              <a:t>;</a:t>
            </a:r>
          </a:p>
          <a:p>
            <a:pPr marL="0" indent="0">
              <a:buNone/>
            </a:pPr>
            <a:r>
              <a:rPr lang="en-GB" b="1" baseline="30000" dirty="0"/>
              <a:t>15 </a:t>
            </a:r>
            <a:r>
              <a:rPr lang="en-GB" dirty="0"/>
              <a:t>and let them be for lights in the firmament of the heavens to give light on the earth”; and it was so. </a:t>
            </a:r>
          </a:p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Then God made two great lights: the greater light to rule the day, and the lesser light to rule the night. </a:t>
            </a:r>
            <a:r>
              <a:rPr lang="en-GB" i="1" dirty="0"/>
              <a:t>He made</a:t>
            </a:r>
            <a:r>
              <a:rPr lang="en-GB" dirty="0"/>
              <a:t> the stars also.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5CFC99-B89E-4CEF-B9B5-B1C7130CD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1655">
            <a:off x="7148661" y="18447"/>
            <a:ext cx="1455787" cy="9372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06943F-1E82-4E69-8C52-FDB9EB6E06D6}"/>
              </a:ext>
            </a:extLst>
          </p:cNvPr>
          <p:cNvGrpSpPr/>
          <p:nvPr/>
        </p:nvGrpSpPr>
        <p:grpSpPr>
          <a:xfrm rot="2181655">
            <a:off x="6372200" y="150221"/>
            <a:ext cx="781584" cy="709423"/>
            <a:chOff x="169342" y="55576"/>
            <a:chExt cx="3709651" cy="3691366"/>
          </a:xfrm>
          <a:solidFill>
            <a:srgbClr val="FFC000"/>
          </a:solidFill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E287A76-28D5-4EB6-8C2E-3F9F350E3851}"/>
                </a:ext>
              </a:extLst>
            </p:cNvPr>
            <p:cNvSpPr/>
            <p:nvPr/>
          </p:nvSpPr>
          <p:spPr>
            <a:xfrm>
              <a:off x="1087411" y="971550"/>
              <a:ext cx="1842479" cy="1847850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" name="Isosceles Triangle 13">
              <a:extLst>
                <a:ext uri="{FF2B5EF4-FFF2-40B4-BE49-F238E27FC236}">
                  <a16:creationId xmlns:a16="http://schemas.microsoft.com/office/drawing/2014/main" id="{2AEC58CC-8677-4941-8D6F-02401CA3E672}"/>
                </a:ext>
              </a:extLst>
            </p:cNvPr>
            <p:cNvSpPr/>
            <p:nvPr/>
          </p:nvSpPr>
          <p:spPr>
            <a:xfrm rot="1777181">
              <a:off x="2525075" y="234264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" name="Isosceles Triangle 13">
              <a:extLst>
                <a:ext uri="{FF2B5EF4-FFF2-40B4-BE49-F238E27FC236}">
                  <a16:creationId xmlns:a16="http://schemas.microsoft.com/office/drawing/2014/main" id="{B0D17C99-4150-4DD9-AC7C-042BEE55B622}"/>
                </a:ext>
              </a:extLst>
            </p:cNvPr>
            <p:cNvSpPr/>
            <p:nvPr/>
          </p:nvSpPr>
          <p:spPr>
            <a:xfrm>
              <a:off x="1796820" y="55576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" name="Isosceles Triangle 13">
              <a:extLst>
                <a:ext uri="{FF2B5EF4-FFF2-40B4-BE49-F238E27FC236}">
                  <a16:creationId xmlns:a16="http://schemas.microsoft.com/office/drawing/2014/main" id="{ED92BC28-8FB8-48B7-A356-775C94996B36}"/>
                </a:ext>
              </a:extLst>
            </p:cNvPr>
            <p:cNvSpPr/>
            <p:nvPr/>
          </p:nvSpPr>
          <p:spPr>
            <a:xfrm rot="19823283">
              <a:off x="1068595" y="234263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Isosceles Triangle 13">
              <a:extLst>
                <a:ext uri="{FF2B5EF4-FFF2-40B4-BE49-F238E27FC236}">
                  <a16:creationId xmlns:a16="http://schemas.microsoft.com/office/drawing/2014/main" id="{43B40F65-07A6-4BF4-B7C1-CBA7507A40C6}"/>
                </a:ext>
              </a:extLst>
            </p:cNvPr>
            <p:cNvSpPr/>
            <p:nvPr/>
          </p:nvSpPr>
          <p:spPr>
            <a:xfrm rot="18014065">
              <a:off x="525584" y="782489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" name="Isosceles Triangle 13">
              <a:extLst>
                <a:ext uri="{FF2B5EF4-FFF2-40B4-BE49-F238E27FC236}">
                  <a16:creationId xmlns:a16="http://schemas.microsoft.com/office/drawing/2014/main" id="{161D6B4F-B74B-4A60-9535-F4699F0ED3E0}"/>
                </a:ext>
              </a:extLst>
            </p:cNvPr>
            <p:cNvSpPr/>
            <p:nvPr/>
          </p:nvSpPr>
          <p:spPr>
            <a:xfrm rot="3566883">
              <a:off x="3058339" y="769529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" name="Isosceles Triangle 13">
              <a:extLst>
                <a:ext uri="{FF2B5EF4-FFF2-40B4-BE49-F238E27FC236}">
                  <a16:creationId xmlns:a16="http://schemas.microsoft.com/office/drawing/2014/main" id="{82EAB46C-6625-4F74-8AAD-7386C2238040}"/>
                </a:ext>
              </a:extLst>
            </p:cNvPr>
            <p:cNvSpPr/>
            <p:nvPr/>
          </p:nvSpPr>
          <p:spPr>
            <a:xfrm rot="5400000">
              <a:off x="3259201" y="1500473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F9A90DFA-5244-46B6-BFB5-FC78577881C3}"/>
                </a:ext>
              </a:extLst>
            </p:cNvPr>
            <p:cNvSpPr/>
            <p:nvPr/>
          </p:nvSpPr>
          <p:spPr>
            <a:xfrm rot="16200000">
              <a:off x="339555" y="1500473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5" name="Isosceles Triangle 13">
              <a:extLst>
                <a:ext uri="{FF2B5EF4-FFF2-40B4-BE49-F238E27FC236}">
                  <a16:creationId xmlns:a16="http://schemas.microsoft.com/office/drawing/2014/main" id="{288901D4-FA3A-42C4-AA12-CE09A95777DE}"/>
                </a:ext>
              </a:extLst>
            </p:cNvPr>
            <p:cNvSpPr/>
            <p:nvPr/>
          </p:nvSpPr>
          <p:spPr>
            <a:xfrm rot="19822819" flipV="1">
              <a:off x="2525075" y="2778249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6" name="Isosceles Triangle 13">
              <a:extLst>
                <a:ext uri="{FF2B5EF4-FFF2-40B4-BE49-F238E27FC236}">
                  <a16:creationId xmlns:a16="http://schemas.microsoft.com/office/drawing/2014/main" id="{B5F36D44-BD4B-438F-9972-81E62A148C8D}"/>
                </a:ext>
              </a:extLst>
            </p:cNvPr>
            <p:cNvSpPr/>
            <p:nvPr/>
          </p:nvSpPr>
          <p:spPr>
            <a:xfrm flipV="1">
              <a:off x="1796820" y="2956937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7" name="Isosceles Triangle 13">
              <a:extLst>
                <a:ext uri="{FF2B5EF4-FFF2-40B4-BE49-F238E27FC236}">
                  <a16:creationId xmlns:a16="http://schemas.microsoft.com/office/drawing/2014/main" id="{ACB8C28E-F534-42B9-948A-52AE78F9A81D}"/>
                </a:ext>
              </a:extLst>
            </p:cNvPr>
            <p:cNvSpPr/>
            <p:nvPr/>
          </p:nvSpPr>
          <p:spPr>
            <a:xfrm rot="1776717" flipV="1">
              <a:off x="1068595" y="2778250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8" name="Isosceles Triangle 13">
              <a:extLst>
                <a:ext uri="{FF2B5EF4-FFF2-40B4-BE49-F238E27FC236}">
                  <a16:creationId xmlns:a16="http://schemas.microsoft.com/office/drawing/2014/main" id="{E3587617-21CB-4B68-92C3-8CC0849530C5}"/>
                </a:ext>
              </a:extLst>
            </p:cNvPr>
            <p:cNvSpPr/>
            <p:nvPr/>
          </p:nvSpPr>
          <p:spPr>
            <a:xfrm rot="3585935" flipV="1">
              <a:off x="525584" y="2230024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9" name="Isosceles Triangle 13">
              <a:extLst>
                <a:ext uri="{FF2B5EF4-FFF2-40B4-BE49-F238E27FC236}">
                  <a16:creationId xmlns:a16="http://schemas.microsoft.com/office/drawing/2014/main" id="{A47DF429-278D-4FA5-867B-020824BCB557}"/>
                </a:ext>
              </a:extLst>
            </p:cNvPr>
            <p:cNvSpPr/>
            <p:nvPr/>
          </p:nvSpPr>
          <p:spPr>
            <a:xfrm rot="18033117" flipV="1">
              <a:off x="3058339" y="2242984"/>
              <a:ext cx="449580" cy="790005"/>
            </a:xfrm>
            <a:custGeom>
              <a:avLst/>
              <a:gdLst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0 w 449580"/>
                <a:gd name="connsiteY3" fmla="*/ 790005 h 790005"/>
                <a:gd name="connsiteX0" fmla="*/ 0 w 449580"/>
                <a:gd name="connsiteY0" fmla="*/ 790005 h 790005"/>
                <a:gd name="connsiteX1" fmla="*/ 224790 w 449580"/>
                <a:gd name="connsiteY1" fmla="*/ 0 h 790005"/>
                <a:gd name="connsiteX2" fmla="*/ 449580 w 449580"/>
                <a:gd name="connsiteY2" fmla="*/ 790005 h 790005"/>
                <a:gd name="connsiteX3" fmla="*/ 222627 w 449580"/>
                <a:gd name="connsiteY3" fmla="*/ 759288 h 790005"/>
                <a:gd name="connsiteX4" fmla="*/ 0 w 449580"/>
                <a:gd name="connsiteY4" fmla="*/ 790005 h 79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" h="790005">
                  <a:moveTo>
                    <a:pt x="0" y="790005"/>
                  </a:moveTo>
                  <a:lnTo>
                    <a:pt x="224790" y="0"/>
                  </a:lnTo>
                  <a:lnTo>
                    <a:pt x="449580" y="790005"/>
                  </a:lnTo>
                  <a:cubicBezTo>
                    <a:pt x="373279" y="788901"/>
                    <a:pt x="298928" y="760392"/>
                    <a:pt x="222627" y="759288"/>
                  </a:cubicBezTo>
                  <a:lnTo>
                    <a:pt x="0" y="790005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20" name="Picture 2" descr="Image result for moon png transparent">
            <a:extLst>
              <a:ext uri="{FF2B5EF4-FFF2-40B4-BE49-F238E27FC236}">
                <a16:creationId xmlns:a16="http://schemas.microsoft.com/office/drawing/2014/main" id="{5C5A552D-4613-42AE-A4E4-596A5EAB3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712" y="850761"/>
            <a:ext cx="553887" cy="51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750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D08E-4983-409C-818A-E9A5F235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Sun &amp;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3736F-2C0A-4FE8-84A0-A2D989BBF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They were for </a:t>
            </a:r>
            <a:r>
              <a:rPr lang="en-AU" b="1" dirty="0"/>
              <a:t>signs</a:t>
            </a:r>
            <a:r>
              <a:rPr lang="en-AU" dirty="0"/>
              <a:t> and </a:t>
            </a:r>
            <a:r>
              <a:rPr lang="en-AU" b="1" dirty="0"/>
              <a:t>seasons</a:t>
            </a:r>
            <a:endParaRPr lang="en-AU" dirty="0"/>
          </a:p>
          <a:p>
            <a:r>
              <a:rPr lang="en-AU" dirty="0"/>
              <a:t>The </a:t>
            </a:r>
            <a:r>
              <a:rPr lang="en-AU" b="1" dirty="0"/>
              <a:t>sun</a:t>
            </a:r>
            <a:r>
              <a:rPr lang="en-AU" dirty="0"/>
              <a:t> and </a:t>
            </a:r>
            <a:r>
              <a:rPr lang="en-AU" b="1" dirty="0"/>
              <a:t>moon</a:t>
            </a:r>
            <a:r>
              <a:rPr lang="en-AU" dirty="0"/>
              <a:t> </a:t>
            </a:r>
            <a:r>
              <a:rPr lang="en-AU" b="1" dirty="0"/>
              <a:t>governed</a:t>
            </a:r>
            <a:r>
              <a:rPr lang="en-AU" dirty="0"/>
              <a:t> the Festival seasons</a:t>
            </a:r>
          </a:p>
          <a:p>
            <a:r>
              <a:rPr lang="en-AU" dirty="0"/>
              <a:t>God’s timing is involved</a:t>
            </a:r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43571106-ADC7-413D-86D0-E77377141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526" y="3050958"/>
            <a:ext cx="4266474" cy="3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appointment png">
            <a:extLst>
              <a:ext uri="{FF2B5EF4-FFF2-40B4-BE49-F238E27FC236}">
                <a16:creationId xmlns:a16="http://schemas.microsoft.com/office/drawing/2014/main" id="{8EB7FA97-6B65-4C6E-B679-0C49FB1C84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AU" sz="1350"/>
          </a:p>
        </p:txBody>
      </p:sp>
      <p:pic>
        <p:nvPicPr>
          <p:cNvPr id="3078" name="Picture 6" descr="Image result for appointment png">
            <a:extLst>
              <a:ext uri="{FF2B5EF4-FFF2-40B4-BE49-F238E27FC236}">
                <a16:creationId xmlns:a16="http://schemas.microsoft.com/office/drawing/2014/main" id="{E9B3382A-7FDD-4888-AF39-087AF33C2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79444"/>
            <a:ext cx="2268252" cy="202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86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C905-46DF-49D1-8012-396C6FFF7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Leviticus 23:4 (NKJV)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60F6F-F394-45F9-A6BA-D56EC9ED7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‘These </a:t>
            </a:r>
            <a:r>
              <a:rPr lang="en-GB" i="1" dirty="0"/>
              <a:t>are</a:t>
            </a:r>
            <a:r>
              <a:rPr lang="en-GB" dirty="0"/>
              <a:t> the feasts of the </a:t>
            </a:r>
            <a:r>
              <a:rPr lang="en-GB" cap="small" dirty="0"/>
              <a:t>Lord</a:t>
            </a:r>
            <a:r>
              <a:rPr lang="en-GB" dirty="0"/>
              <a:t>, </a:t>
            </a:r>
            <a:r>
              <a:rPr lang="en-GB" b="1" dirty="0"/>
              <a:t>holy</a:t>
            </a:r>
            <a:r>
              <a:rPr lang="en-GB" dirty="0"/>
              <a:t> </a:t>
            </a:r>
            <a:r>
              <a:rPr lang="en-GB" b="1" dirty="0"/>
              <a:t>convocations</a:t>
            </a:r>
            <a:r>
              <a:rPr lang="en-GB" dirty="0"/>
              <a:t> which you shall proclaim at their </a:t>
            </a:r>
            <a:r>
              <a:rPr lang="en-GB" b="1" u="sng" dirty="0"/>
              <a:t>appointed times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AU" sz="4000" b="1" dirty="0"/>
              <a:t>Leviticus 23:4 </a:t>
            </a:r>
            <a:r>
              <a:rPr lang="en-GB" sz="4000" b="1" dirty="0"/>
              <a:t>(KJV)</a:t>
            </a:r>
          </a:p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These are the feasts of the </a:t>
            </a:r>
            <a:r>
              <a:rPr lang="en-GB" cap="small" dirty="0"/>
              <a:t>Lord</a:t>
            </a:r>
            <a:r>
              <a:rPr lang="en-GB" dirty="0"/>
              <a:t>, even holy convocations, which ye shall proclaim in their </a:t>
            </a:r>
            <a:r>
              <a:rPr lang="en-GB" b="1" u="sng" dirty="0"/>
              <a:t>seasons</a:t>
            </a:r>
            <a:r>
              <a:rPr lang="en-GB" b="1" dirty="0"/>
              <a:t> </a:t>
            </a:r>
            <a:r>
              <a:rPr lang="en-GB" b="1" i="1" dirty="0"/>
              <a:t>(Same as the Word “Seasons” in Genesis 1:14).</a:t>
            </a:r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val="299998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450BD-86FF-4AC7-BE61-62E1CCB2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Chronicles 12:32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D8E5D-E6BC-41D9-B3EF-61C7F7C30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32 </a:t>
            </a:r>
            <a:r>
              <a:rPr lang="en-GB" dirty="0"/>
              <a:t>of the </a:t>
            </a:r>
            <a:r>
              <a:rPr lang="en-GB" b="1" dirty="0"/>
              <a:t>sons of Issachar</a:t>
            </a:r>
            <a:r>
              <a:rPr lang="en-GB" dirty="0"/>
              <a:t> who had </a:t>
            </a:r>
            <a:r>
              <a:rPr lang="en-GB" b="1" dirty="0"/>
              <a:t>understanding</a:t>
            </a:r>
            <a:r>
              <a:rPr lang="en-GB" dirty="0"/>
              <a:t> of the </a:t>
            </a:r>
            <a:r>
              <a:rPr lang="en-GB" b="1" dirty="0"/>
              <a:t>times</a:t>
            </a:r>
            <a:r>
              <a:rPr lang="en-GB" dirty="0"/>
              <a:t>, to </a:t>
            </a:r>
            <a:r>
              <a:rPr lang="en-GB" b="1" dirty="0"/>
              <a:t>know what Israel ought to do</a:t>
            </a:r>
            <a:r>
              <a:rPr lang="en-GB" dirty="0"/>
              <a:t>, their chiefs were two hundred; and all their brethren were at their command;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915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7F2D-139F-4289-80D8-C947F3CC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Thessalonians 5:1-8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FFE2A-7051-40D6-89BE-AEA78D8F7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 </a:t>
            </a:r>
            <a:r>
              <a:rPr lang="en-GB" dirty="0"/>
              <a:t>But concerning the times and the seasons, brethren, you have no need that I should write to you.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For you yourselves know perfectly that the day of the Lord so comes as a thief in the night. </a:t>
            </a:r>
          </a:p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For when they say, “Peace and safety!” then sudden destruction comes upon them, as </a:t>
            </a:r>
            <a:r>
              <a:rPr lang="en-GB" dirty="0" err="1"/>
              <a:t>labor</a:t>
            </a:r>
            <a:r>
              <a:rPr lang="en-GB" dirty="0"/>
              <a:t> pains upon a pregnant woman. And they shall not escape. </a:t>
            </a:r>
          </a:p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But you, brethren, are not in darkness, so that this Day should overtake you as a thief.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676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136F-3285-444C-B20E-B7F42959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F8012-F8F9-4EEF-A2AD-8960F760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You are all sons of light and sons of the day. We are not of the night nor of darkness. 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Therefore let us not sleep, as others </a:t>
            </a:r>
            <a:r>
              <a:rPr lang="en-GB" i="1" dirty="0"/>
              <a:t>do,</a:t>
            </a:r>
            <a:r>
              <a:rPr lang="en-GB" dirty="0"/>
              <a:t> but let us watch and be sober. 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For those who sleep, sleep at night, and those who get drunk are drunk at night. </a:t>
            </a:r>
          </a:p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But let us who are of the day be sober, putting on the breastplate of faith and love, and </a:t>
            </a:r>
            <a:r>
              <a:rPr lang="en-GB" i="1" dirty="0"/>
              <a:t>as</a:t>
            </a:r>
            <a:r>
              <a:rPr lang="en-GB" dirty="0"/>
              <a:t> a helmet the hope of salvation.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618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5357-7DCC-412F-A3A2-CF0E7271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38B7-50C2-47B3-8068-753123CFE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b="1" dirty="0"/>
              <a:t>We will not miss the times of visitation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A time of Rejoicing before the Lord Seven Days</a:t>
            </a:r>
            <a:br>
              <a:rPr lang="en-AU" dirty="0"/>
            </a:br>
            <a:r>
              <a:rPr lang="en-AU" dirty="0"/>
              <a:t>Worship and the Presence of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Fruit Harvest </a:t>
            </a:r>
            <a:r>
              <a:rPr lang="en-AU" dirty="0"/>
              <a:t>(Soul winning)</a:t>
            </a:r>
          </a:p>
        </p:txBody>
      </p:sp>
    </p:spTree>
    <p:extLst>
      <p:ext uri="{BB962C8B-B14F-4D97-AF65-F5344CB8AC3E}">
        <p14:creationId xmlns:p14="http://schemas.microsoft.com/office/powerpoint/2010/main" val="2096993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940</Words>
  <Application>Microsoft Office PowerPoint</Application>
  <PresentationFormat>On-screen Show (4:3)</PresentationFormat>
  <Paragraphs>129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맑은 고딕</vt:lpstr>
      <vt:lpstr>Arial</vt:lpstr>
      <vt:lpstr>Calibri</vt:lpstr>
      <vt:lpstr>Century Gothic</vt:lpstr>
      <vt:lpstr>Office Theme</vt:lpstr>
      <vt:lpstr>The Feast of Tabernacles</vt:lpstr>
      <vt:lpstr>The Feasts of the Lord</vt:lpstr>
      <vt:lpstr>Tabernacle means dwelling</vt:lpstr>
      <vt:lpstr>New Jerusalem (Rev 21:1-3)</vt:lpstr>
      <vt:lpstr>PowerPoint Presentation</vt:lpstr>
      <vt:lpstr>The Feast of the Seventh Month (Second Coming)</vt:lpstr>
      <vt:lpstr>1. We will not miss the times of visitation</vt:lpstr>
      <vt:lpstr>Genesis 1:14-16</vt:lpstr>
      <vt:lpstr>Sun &amp; Moon</vt:lpstr>
      <vt:lpstr>Leviticus 23:4 (NKJV)</vt:lpstr>
      <vt:lpstr>1 Chronicles 12:32</vt:lpstr>
      <vt:lpstr>1 Thessalonians 5:1-8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357</cp:revision>
  <dcterms:created xsi:type="dcterms:W3CDTF">2014-04-01T16:35:38Z</dcterms:created>
  <dcterms:modified xsi:type="dcterms:W3CDTF">2019-12-12T01:19:35Z</dcterms:modified>
</cp:coreProperties>
</file>